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5" r:id="rId1"/>
  </p:sldMasterIdLst>
  <p:sldIdLst>
    <p:sldId id="256" r:id="rId2"/>
    <p:sldId id="257" r:id="rId3"/>
    <p:sldId id="258" r:id="rId4"/>
    <p:sldId id="263" r:id="rId5"/>
    <p:sldId id="266" r:id="rId6"/>
    <p:sldId id="271" r:id="rId7"/>
    <p:sldId id="264" r:id="rId8"/>
    <p:sldId id="259" r:id="rId9"/>
    <p:sldId id="272" r:id="rId10"/>
    <p:sldId id="265" r:id="rId11"/>
    <p:sldId id="260" r:id="rId12"/>
    <p:sldId id="275" r:id="rId13"/>
    <p:sldId id="276" r:id="rId14"/>
    <p:sldId id="261" r:id="rId15"/>
    <p:sldId id="273" r:id="rId16"/>
    <p:sldId id="267" r:id="rId17"/>
    <p:sldId id="270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B800CC-B390-46B1-8E6B-95B849507D1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612C2CE-33C8-440B-A66B-D8CED53FE9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ability to distinguish your own and other’s emotions</a:t>
          </a:r>
        </a:p>
      </dgm:t>
    </dgm:pt>
    <dgm:pt modelId="{A58F9DD9-955C-46DD-A368-54D3A815F0F1}" type="parTrans" cxnId="{DC2BEE7C-6498-4EAD-A938-0C2517F44716}">
      <dgm:prSet/>
      <dgm:spPr/>
      <dgm:t>
        <a:bodyPr/>
        <a:lstStyle/>
        <a:p>
          <a:endParaRPr lang="en-US"/>
        </a:p>
      </dgm:t>
    </dgm:pt>
    <dgm:pt modelId="{12BBB0C0-B2CA-41AB-9FFD-0CE0E770A118}" type="sibTrans" cxnId="{DC2BEE7C-6498-4EAD-A938-0C2517F44716}">
      <dgm:prSet/>
      <dgm:spPr/>
      <dgm:t>
        <a:bodyPr/>
        <a:lstStyle/>
        <a:p>
          <a:endParaRPr lang="en-US"/>
        </a:p>
      </dgm:t>
    </dgm:pt>
    <dgm:pt modelId="{616A8924-FC7D-4C5C-93D1-C8A7A7AA8A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Concept coined in 1990 by psychologists Peter Salovey and John Mayer</a:t>
          </a:r>
        </a:p>
      </dgm:t>
    </dgm:pt>
    <dgm:pt modelId="{256B2090-11E0-4B32-BE4D-BAEF3CE39340}" type="parTrans" cxnId="{CD4241C3-A6FB-492A-B648-01936FBDEA56}">
      <dgm:prSet/>
      <dgm:spPr/>
      <dgm:t>
        <a:bodyPr/>
        <a:lstStyle/>
        <a:p>
          <a:endParaRPr lang="en-US"/>
        </a:p>
      </dgm:t>
    </dgm:pt>
    <dgm:pt modelId="{DCC6ECED-E534-4DEF-9F16-C1F44651394E}" type="sibTrans" cxnId="{CD4241C3-A6FB-492A-B648-01936FBDEA56}">
      <dgm:prSet/>
      <dgm:spPr/>
      <dgm:t>
        <a:bodyPr/>
        <a:lstStyle/>
        <a:p>
          <a:endParaRPr lang="en-US"/>
        </a:p>
      </dgm:t>
    </dgm:pt>
    <dgm:pt modelId="{15491B67-07DB-4A9B-9A8F-54FA9E21111A}" type="pres">
      <dgm:prSet presAssocID="{73B800CC-B390-46B1-8E6B-95B849507D18}" presName="root" presStyleCnt="0">
        <dgm:presLayoutVars>
          <dgm:dir/>
          <dgm:resizeHandles val="exact"/>
        </dgm:presLayoutVars>
      </dgm:prSet>
      <dgm:spPr/>
    </dgm:pt>
    <dgm:pt modelId="{35BA0395-95D6-4D8B-9C3C-98620759DD3F}" type="pres">
      <dgm:prSet presAssocID="{7612C2CE-33C8-440B-A66B-D8CED53FE974}" presName="compNode" presStyleCnt="0"/>
      <dgm:spPr/>
    </dgm:pt>
    <dgm:pt modelId="{9740F58B-8A51-41F9-A71E-00C9B4B1C3F2}" type="pres">
      <dgm:prSet presAssocID="{7612C2CE-33C8-440B-A66B-D8CED53FE974}" presName="bgRect" presStyleLbl="bgShp" presStyleIdx="0" presStyleCnt="2"/>
      <dgm:spPr/>
    </dgm:pt>
    <dgm:pt modelId="{5B7DB382-F588-4833-ADBD-A9D81FB988E4}" type="pres">
      <dgm:prSet presAssocID="{7612C2CE-33C8-440B-A66B-D8CED53FE97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044FABA4-47DF-48EA-8E35-AC06B364DA8F}" type="pres">
      <dgm:prSet presAssocID="{7612C2CE-33C8-440B-A66B-D8CED53FE974}" presName="spaceRect" presStyleCnt="0"/>
      <dgm:spPr/>
    </dgm:pt>
    <dgm:pt modelId="{5586DE2A-1672-4538-B7E0-7D5FFA152AFC}" type="pres">
      <dgm:prSet presAssocID="{7612C2CE-33C8-440B-A66B-D8CED53FE974}" presName="parTx" presStyleLbl="revTx" presStyleIdx="0" presStyleCnt="2">
        <dgm:presLayoutVars>
          <dgm:chMax val="0"/>
          <dgm:chPref val="0"/>
        </dgm:presLayoutVars>
      </dgm:prSet>
      <dgm:spPr/>
    </dgm:pt>
    <dgm:pt modelId="{8C4C0A98-32E9-44DD-9783-53A4C538DB96}" type="pres">
      <dgm:prSet presAssocID="{12BBB0C0-B2CA-41AB-9FFD-0CE0E770A118}" presName="sibTrans" presStyleCnt="0"/>
      <dgm:spPr/>
    </dgm:pt>
    <dgm:pt modelId="{F686DAD1-7DB5-48D6-B78B-70DE2B9818B2}" type="pres">
      <dgm:prSet presAssocID="{616A8924-FC7D-4C5C-93D1-C8A7A7AA8A74}" presName="compNode" presStyleCnt="0"/>
      <dgm:spPr/>
    </dgm:pt>
    <dgm:pt modelId="{ABBAFBC3-9C56-4FED-A48D-8439173D3A8E}" type="pres">
      <dgm:prSet presAssocID="{616A8924-FC7D-4C5C-93D1-C8A7A7AA8A74}" presName="bgRect" presStyleLbl="bgShp" presStyleIdx="1" presStyleCnt="2"/>
      <dgm:spPr/>
    </dgm:pt>
    <dgm:pt modelId="{A92BB10E-F0EA-4A2D-AE89-14D9840DFEF1}" type="pres">
      <dgm:prSet presAssocID="{616A8924-FC7D-4C5C-93D1-C8A7A7AA8A7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55671F7B-8E31-46FF-BF14-C49C63FBB6C4}" type="pres">
      <dgm:prSet presAssocID="{616A8924-FC7D-4C5C-93D1-C8A7A7AA8A74}" presName="spaceRect" presStyleCnt="0"/>
      <dgm:spPr/>
    </dgm:pt>
    <dgm:pt modelId="{D084C3F1-82F6-42FD-931C-A5DF55DF5CE5}" type="pres">
      <dgm:prSet presAssocID="{616A8924-FC7D-4C5C-93D1-C8A7A7AA8A7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BB8AC4F-00C0-4C12-9FCB-01B1DD27BCA7}" type="presOf" srcId="{7612C2CE-33C8-440B-A66B-D8CED53FE974}" destId="{5586DE2A-1672-4538-B7E0-7D5FFA152AFC}" srcOrd="0" destOrd="0" presId="urn:microsoft.com/office/officeart/2018/2/layout/IconVerticalSolidList"/>
    <dgm:cxn modelId="{DC70C756-3B5B-40A6-AF1F-5C956A5F9A58}" type="presOf" srcId="{73B800CC-B390-46B1-8E6B-95B849507D18}" destId="{15491B67-07DB-4A9B-9A8F-54FA9E21111A}" srcOrd="0" destOrd="0" presId="urn:microsoft.com/office/officeart/2018/2/layout/IconVerticalSolidList"/>
    <dgm:cxn modelId="{DC2BEE7C-6498-4EAD-A938-0C2517F44716}" srcId="{73B800CC-B390-46B1-8E6B-95B849507D18}" destId="{7612C2CE-33C8-440B-A66B-D8CED53FE974}" srcOrd="0" destOrd="0" parTransId="{A58F9DD9-955C-46DD-A368-54D3A815F0F1}" sibTransId="{12BBB0C0-B2CA-41AB-9FFD-0CE0E770A118}"/>
    <dgm:cxn modelId="{CD4241C3-A6FB-492A-B648-01936FBDEA56}" srcId="{73B800CC-B390-46B1-8E6B-95B849507D18}" destId="{616A8924-FC7D-4C5C-93D1-C8A7A7AA8A74}" srcOrd="1" destOrd="0" parTransId="{256B2090-11E0-4B32-BE4D-BAEF3CE39340}" sibTransId="{DCC6ECED-E534-4DEF-9F16-C1F44651394E}"/>
    <dgm:cxn modelId="{29BD49F7-5D18-4388-A031-37FFDE490B85}" type="presOf" srcId="{616A8924-FC7D-4C5C-93D1-C8A7A7AA8A74}" destId="{D084C3F1-82F6-42FD-931C-A5DF55DF5CE5}" srcOrd="0" destOrd="0" presId="urn:microsoft.com/office/officeart/2018/2/layout/IconVerticalSolidList"/>
    <dgm:cxn modelId="{B4B782A6-D239-4218-810A-8A1624E2C2E0}" type="presParOf" srcId="{15491B67-07DB-4A9B-9A8F-54FA9E21111A}" destId="{35BA0395-95D6-4D8B-9C3C-98620759DD3F}" srcOrd="0" destOrd="0" presId="urn:microsoft.com/office/officeart/2018/2/layout/IconVerticalSolidList"/>
    <dgm:cxn modelId="{922EDD4B-6B98-42A5-B569-D550A6ACA301}" type="presParOf" srcId="{35BA0395-95D6-4D8B-9C3C-98620759DD3F}" destId="{9740F58B-8A51-41F9-A71E-00C9B4B1C3F2}" srcOrd="0" destOrd="0" presId="urn:microsoft.com/office/officeart/2018/2/layout/IconVerticalSolidList"/>
    <dgm:cxn modelId="{E1BA78F0-0261-4687-8521-935BA51314E4}" type="presParOf" srcId="{35BA0395-95D6-4D8B-9C3C-98620759DD3F}" destId="{5B7DB382-F588-4833-ADBD-A9D81FB988E4}" srcOrd="1" destOrd="0" presId="urn:microsoft.com/office/officeart/2018/2/layout/IconVerticalSolidList"/>
    <dgm:cxn modelId="{D348C602-C776-4C9A-8B5A-216171F518D2}" type="presParOf" srcId="{35BA0395-95D6-4D8B-9C3C-98620759DD3F}" destId="{044FABA4-47DF-48EA-8E35-AC06B364DA8F}" srcOrd="2" destOrd="0" presId="urn:microsoft.com/office/officeart/2018/2/layout/IconVerticalSolidList"/>
    <dgm:cxn modelId="{B4BEF0E5-D57F-415B-B87F-85B38A940D3D}" type="presParOf" srcId="{35BA0395-95D6-4D8B-9C3C-98620759DD3F}" destId="{5586DE2A-1672-4538-B7E0-7D5FFA152AFC}" srcOrd="3" destOrd="0" presId="urn:microsoft.com/office/officeart/2018/2/layout/IconVerticalSolidList"/>
    <dgm:cxn modelId="{89313146-570F-414C-B176-4367EE2E7618}" type="presParOf" srcId="{15491B67-07DB-4A9B-9A8F-54FA9E21111A}" destId="{8C4C0A98-32E9-44DD-9783-53A4C538DB96}" srcOrd="1" destOrd="0" presId="urn:microsoft.com/office/officeart/2018/2/layout/IconVerticalSolidList"/>
    <dgm:cxn modelId="{F9879E16-9C8F-4230-A621-BD8D5BADDE01}" type="presParOf" srcId="{15491B67-07DB-4A9B-9A8F-54FA9E21111A}" destId="{F686DAD1-7DB5-48D6-B78B-70DE2B9818B2}" srcOrd="2" destOrd="0" presId="urn:microsoft.com/office/officeart/2018/2/layout/IconVerticalSolidList"/>
    <dgm:cxn modelId="{07DAB4D2-0A8C-471C-817F-0F741896B0B3}" type="presParOf" srcId="{F686DAD1-7DB5-48D6-B78B-70DE2B9818B2}" destId="{ABBAFBC3-9C56-4FED-A48D-8439173D3A8E}" srcOrd="0" destOrd="0" presId="urn:microsoft.com/office/officeart/2018/2/layout/IconVerticalSolidList"/>
    <dgm:cxn modelId="{979E65CE-EC57-4F62-AB0A-43E28CC02903}" type="presParOf" srcId="{F686DAD1-7DB5-48D6-B78B-70DE2B9818B2}" destId="{A92BB10E-F0EA-4A2D-AE89-14D9840DFEF1}" srcOrd="1" destOrd="0" presId="urn:microsoft.com/office/officeart/2018/2/layout/IconVerticalSolidList"/>
    <dgm:cxn modelId="{F4090BBA-257D-4A49-B0C7-D4B8F43A87CD}" type="presParOf" srcId="{F686DAD1-7DB5-48D6-B78B-70DE2B9818B2}" destId="{55671F7B-8E31-46FF-BF14-C49C63FBB6C4}" srcOrd="2" destOrd="0" presId="urn:microsoft.com/office/officeart/2018/2/layout/IconVerticalSolidList"/>
    <dgm:cxn modelId="{AC291852-866E-488D-AE47-B5E8DB549BFA}" type="presParOf" srcId="{F686DAD1-7DB5-48D6-B78B-70DE2B9818B2}" destId="{D084C3F1-82F6-42FD-931C-A5DF55DF5CE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0F58B-8A51-41F9-A71E-00C9B4B1C3F2}">
      <dsp:nvSpPr>
        <dsp:cNvPr id="0" name=""/>
        <dsp:cNvSpPr/>
      </dsp:nvSpPr>
      <dsp:spPr>
        <a:xfrm>
          <a:off x="0" y="855526"/>
          <a:ext cx="6832212" cy="15794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7DB382-F588-4833-ADBD-A9D81FB988E4}">
      <dsp:nvSpPr>
        <dsp:cNvPr id="0" name=""/>
        <dsp:cNvSpPr/>
      </dsp:nvSpPr>
      <dsp:spPr>
        <a:xfrm>
          <a:off x="477778" y="1210899"/>
          <a:ext cx="868688" cy="8686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86DE2A-1672-4538-B7E0-7D5FFA152AFC}">
      <dsp:nvSpPr>
        <dsp:cNvPr id="0" name=""/>
        <dsp:cNvSpPr/>
      </dsp:nvSpPr>
      <dsp:spPr>
        <a:xfrm>
          <a:off x="1824245" y="855526"/>
          <a:ext cx="5007966" cy="1579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157" tIns="167157" rIns="167157" bIns="16715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ability to distinguish your own and other’s emotions</a:t>
          </a:r>
        </a:p>
      </dsp:txBody>
      <dsp:txXfrm>
        <a:off x="1824245" y="855526"/>
        <a:ext cx="5007966" cy="1579433"/>
      </dsp:txXfrm>
    </dsp:sp>
    <dsp:sp modelId="{ABBAFBC3-9C56-4FED-A48D-8439173D3A8E}">
      <dsp:nvSpPr>
        <dsp:cNvPr id="0" name=""/>
        <dsp:cNvSpPr/>
      </dsp:nvSpPr>
      <dsp:spPr>
        <a:xfrm>
          <a:off x="0" y="2829818"/>
          <a:ext cx="6832212" cy="15794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BB10E-F0EA-4A2D-AE89-14D9840DFEF1}">
      <dsp:nvSpPr>
        <dsp:cNvPr id="0" name=""/>
        <dsp:cNvSpPr/>
      </dsp:nvSpPr>
      <dsp:spPr>
        <a:xfrm>
          <a:off x="477778" y="3185191"/>
          <a:ext cx="868688" cy="8686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4C3F1-82F6-42FD-931C-A5DF55DF5CE5}">
      <dsp:nvSpPr>
        <dsp:cNvPr id="0" name=""/>
        <dsp:cNvSpPr/>
      </dsp:nvSpPr>
      <dsp:spPr>
        <a:xfrm>
          <a:off x="1824245" y="2829818"/>
          <a:ext cx="5007966" cy="1579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157" tIns="167157" rIns="167157" bIns="16715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Concept coined in 1990 by psychologists Peter Salovey and John Mayer</a:t>
          </a:r>
        </a:p>
      </dsp:txBody>
      <dsp:txXfrm>
        <a:off x="1824245" y="2829818"/>
        <a:ext cx="5007966" cy="1579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2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71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4087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345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512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730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936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4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95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40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49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21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89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47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34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55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4436-B32C-4470-8F16-46B57ED79723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C75F028-7094-4954-A2BB-398FA1BD7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37" r:id="rId12"/>
    <p:sldLayoutId id="2147484238" r:id="rId13"/>
    <p:sldLayoutId id="2147484239" r:id="rId14"/>
    <p:sldLayoutId id="2147484240" r:id="rId15"/>
    <p:sldLayoutId id="21474842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7m9eNoB3N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2EdujrM0v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6MRsGwyMu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AEBFF-6A30-4840-A430-9F71F63D90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Emotional Intelligence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528A06-0451-4978-B226-50D93353E9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Noemi</a:t>
            </a:r>
            <a:r>
              <a:rPr lang="fr-FR" dirty="0"/>
              <a:t> Jiménez, Zohair </a:t>
            </a:r>
            <a:r>
              <a:rPr lang="fr-FR" dirty="0" err="1"/>
              <a:t>Takarromt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2804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6711CD-6210-4609-AE1A-288A2E91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700" b="1"/>
              <a:t>Elements of Emotional Intelligence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2B0C0F-BE67-4C16-83AC-9CC868AEE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625" y="2063261"/>
            <a:ext cx="5195146" cy="3777622"/>
          </a:xfrm>
        </p:spPr>
        <p:txBody>
          <a:bodyPr>
            <a:normAutofit/>
          </a:bodyPr>
          <a:lstStyle/>
          <a:p>
            <a:r>
              <a:rPr lang="fr-FR" sz="2400" dirty="0" err="1">
                <a:solidFill>
                  <a:srgbClr val="000000"/>
                </a:solidFill>
              </a:rPr>
              <a:t>Personal</a:t>
            </a: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competence</a:t>
            </a:r>
            <a:r>
              <a:rPr lang="fr-FR" sz="2400" dirty="0">
                <a:solidFill>
                  <a:srgbClr val="000000"/>
                </a:solidFill>
              </a:rPr>
              <a:t> :</a:t>
            </a:r>
          </a:p>
          <a:p>
            <a:pPr lvl="1"/>
            <a:r>
              <a:rPr lang="fr-FR" sz="2400" dirty="0">
                <a:solidFill>
                  <a:srgbClr val="000000"/>
                </a:solidFill>
              </a:rPr>
              <a:t>Self </a:t>
            </a:r>
            <a:r>
              <a:rPr lang="fr-FR" sz="2400" dirty="0" err="1">
                <a:solidFill>
                  <a:srgbClr val="000000"/>
                </a:solidFill>
              </a:rPr>
              <a:t>awarness</a:t>
            </a:r>
            <a:r>
              <a:rPr lang="fr-FR" sz="2400" dirty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fr-FR" sz="2400" dirty="0">
                <a:solidFill>
                  <a:srgbClr val="000000"/>
                </a:solidFill>
              </a:rPr>
              <a:t>Self-management </a:t>
            </a:r>
          </a:p>
          <a:p>
            <a:endParaRPr lang="fr-FR" sz="2400" dirty="0">
              <a:solidFill>
                <a:srgbClr val="000000"/>
              </a:solidFill>
            </a:endParaRPr>
          </a:p>
          <a:p>
            <a:r>
              <a:rPr lang="fr-FR" sz="2400" dirty="0">
                <a:solidFill>
                  <a:srgbClr val="000000"/>
                </a:solidFill>
              </a:rPr>
              <a:t>Social </a:t>
            </a:r>
            <a:r>
              <a:rPr lang="fr-FR" sz="2400" dirty="0" err="1">
                <a:solidFill>
                  <a:srgbClr val="000000"/>
                </a:solidFill>
              </a:rPr>
              <a:t>competence</a:t>
            </a:r>
            <a:r>
              <a:rPr lang="fr-FR" sz="2400" dirty="0">
                <a:solidFill>
                  <a:srgbClr val="000000"/>
                </a:solidFill>
              </a:rPr>
              <a:t> :</a:t>
            </a:r>
          </a:p>
          <a:p>
            <a:pPr lvl="1"/>
            <a:r>
              <a:rPr lang="fr-FR" sz="2400" dirty="0">
                <a:solidFill>
                  <a:srgbClr val="000000"/>
                </a:solidFill>
              </a:rPr>
              <a:t>Social </a:t>
            </a:r>
            <a:r>
              <a:rPr lang="fr-FR" sz="2400" dirty="0" err="1">
                <a:solidFill>
                  <a:srgbClr val="000000"/>
                </a:solidFill>
              </a:rPr>
              <a:t>awarness</a:t>
            </a:r>
            <a:endParaRPr lang="fr-FR" sz="2400" dirty="0">
              <a:solidFill>
                <a:srgbClr val="000000"/>
              </a:solidFill>
            </a:endParaRPr>
          </a:p>
          <a:p>
            <a:pPr lvl="1"/>
            <a:r>
              <a:rPr lang="fr-FR" sz="2400" dirty="0">
                <a:solidFill>
                  <a:srgbClr val="000000"/>
                </a:solidFill>
              </a:rPr>
              <a:t>Relationship management</a:t>
            </a:r>
          </a:p>
        </p:txBody>
      </p:sp>
      <p:pic>
        <p:nvPicPr>
          <p:cNvPr id="2050" name="Picture 2" descr="Résultat de recherche d'images pour &quot;awareness&quot;">
            <a:extLst>
              <a:ext uri="{FF2B5EF4-FFF2-40B4-BE49-F238E27FC236}">
                <a16:creationId xmlns:a16="http://schemas.microsoft.com/office/drawing/2014/main" id="{38FD67A9-0714-407A-B135-0C363AB45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224620"/>
            <a:ext cx="5451627" cy="408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41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C7CF612-28A6-4DC9-87C2-6EE0638DF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Video : </a:t>
            </a:r>
            <a:b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2400" u="sng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  <a:hlinkClick r:id="rId2"/>
              </a:rPr>
              <a:t>https://www.youtube.com/watch?v=Y7m9eNoB3NU</a:t>
            </a:r>
            <a: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 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707250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27737A0-D7E0-4415-8E90-FD4F69E76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506CE375-B39D-4C51-A858-F4A383311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64EA8B46-395C-41F6-BE09-548B10809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BC7EDC6D-8B00-48D9-B8FD-9B5285FB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DE4BD3C3-5C1B-4305-BFA1-9054820B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4635ED79-E821-4CFD-9F97-D6137E5DC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92FD5F9A-0D1B-4304-AC95-EA6A4E70E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7">
              <a:extLst>
                <a:ext uri="{FF2B5EF4-FFF2-40B4-BE49-F238E27FC236}">
                  <a16:creationId xmlns:a16="http://schemas.microsoft.com/office/drawing/2014/main" id="{E9BB96F9-6F99-413C-909E-6FCF017C1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1CCAEE3F-DFD6-4F56-91DF-94C71526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A9965128-6557-433B-B75B-BDF307311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6ACA7D22-11B5-4768-B195-51BF6E7C1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A10AD997-8BE7-4F95-8B7C-4E59DA1A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DE270B5A-1647-4C9C-BA5F-6BC559F869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7D8AB18-1DD7-4D60-B9FA-190B47BB2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AE3C8994-22F6-4B7D-B50B-80ECD1E2A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DDCDE2FF-5BFC-4807-AB1E-D6928F8F4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63EF93F1-6EAF-4409-A623-76533740E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ED3B5256-3F5C-4FDE-8A9A-5A124E92B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ED5D4282-BFB9-4BFC-A20D-18E1C4EEA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3E6394EB-0752-433A-BA70-AF42B45F1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DF27BE5F-DA8D-4260-9D0D-69E9CE146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9A6E5CBE-AE54-40B7-9A00-E3975FEAC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6C307890-5461-4D51-ADA6-A3DA6D35B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3F9B7E4B-6412-4B97-AD48-30B1F61F3B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D345D359-869B-4305-B7D7-0B5C4FDEC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2F688B27-AEB8-45BD-9597-78A97EE0D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4EB21FA6-8B6A-4699-8408-91E699800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BA1AABB7-0FD0-4445-8B8B-7A0C680C5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F78940-8B7F-43B0-94FB-8B29FF5D65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4347" b="138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0F6F70B-748D-4FDF-9E0A-27B229F7A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3" y="2514600"/>
            <a:ext cx="8915399" cy="22627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Break</a:t>
            </a:r>
            <a:b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15 minutes</a:t>
            </a:r>
            <a:endParaRPr lang="en-US" sz="5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231016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1182A69-ED72-4F0A-8EB5-12366EF5F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KAHOOT TIME</a:t>
            </a:r>
            <a:br>
              <a:rPr lang="en-US" sz="60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60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44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Take your phones !</a:t>
            </a:r>
            <a:endParaRPr lang="en-US" sz="6000" kern="12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6757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roup 191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93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4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5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6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7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8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9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0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1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2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3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4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06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7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8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9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0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1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2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3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4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5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6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7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18" name="Rectangle 217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9" name="Freeform 6">
            <a:extLst>
              <a:ext uri="{FF2B5EF4-FFF2-40B4-BE49-F238E27FC236}">
                <a16:creationId xmlns:a16="http://schemas.microsoft.com/office/drawing/2014/main" id="{76CB6AE4-A444-41E5-A744-47F048A15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220" name="Rectangle 219">
            <a:extLst>
              <a:ext uri="{FF2B5EF4-FFF2-40B4-BE49-F238E27FC236}">
                <a16:creationId xmlns:a16="http://schemas.microsoft.com/office/drawing/2014/main" id="{25F129D9-8F3D-4302-AB5D-DE987A6B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F4A57F6-BEF1-4CA6-A0F1-3A01F6AB4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rgbClr val="6C70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4197A7-04B7-4CDB-8D42-2C00858F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967417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 kern="1200" dirty="0">
                <a:solidFill>
                  <a:srgbClr val="FEFFFF"/>
                </a:solidFill>
                <a:latin typeface="+mj-lt"/>
                <a:ea typeface="+mj-ea"/>
                <a:cs typeface="+mj-cs"/>
              </a:rPr>
              <a:t>Emotional Intelligence skills </a:t>
            </a:r>
          </a:p>
        </p:txBody>
      </p:sp>
      <p:sp>
        <p:nvSpPr>
          <p:cNvPr id="222" name="Freeform 5">
            <a:extLst>
              <a:ext uri="{FF2B5EF4-FFF2-40B4-BE49-F238E27FC236}">
                <a16:creationId xmlns:a16="http://schemas.microsoft.com/office/drawing/2014/main" id="{E3336A73-1C9B-4BAA-A893-AD3C79E66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4" name="Picture 2" descr="Résultat de recherche d'images pour &quot;ways to improve emotional intelligence&quot;">
            <a:extLst>
              <a:ext uri="{FF2B5EF4-FFF2-40B4-BE49-F238E27FC236}">
                <a16:creationId xmlns:a16="http://schemas.microsoft.com/office/drawing/2014/main" id="{88556660-F505-46DE-A84D-98A4929592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3" t="-10049" r="4059" b="10049"/>
          <a:stretch/>
        </p:blipFill>
        <p:spPr bwMode="auto">
          <a:xfrm>
            <a:off x="5404022" y="670148"/>
            <a:ext cx="6554479" cy="495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0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136">
            <a:extLst>
              <a:ext uri="{FF2B5EF4-FFF2-40B4-BE49-F238E27FC236}">
                <a16:creationId xmlns:a16="http://schemas.microsoft.com/office/drawing/2014/main" id="{B2EC7880-C5D9-40A8-A6B0-3198AD07A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4619543" cy="6854038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E671E20-4B40-4992-A136-C234D917D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Group play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15C6C-D36C-4F18-9750-F879DD1E4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" y="1905001"/>
            <a:ext cx="4619543" cy="372717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Clr>
                <a:srgbClr val="0451C1"/>
              </a:buClr>
            </a:pPr>
            <a:r>
              <a:rPr lang="en-US" sz="1800" dirty="0"/>
              <a:t>4 groups</a:t>
            </a:r>
          </a:p>
          <a:p>
            <a:pPr>
              <a:lnSpc>
                <a:spcPct val="90000"/>
              </a:lnSpc>
              <a:buClr>
                <a:srgbClr val="0451C1"/>
              </a:buClr>
            </a:pPr>
            <a:endParaRPr lang="en-US" sz="1800" dirty="0"/>
          </a:p>
          <a:p>
            <a:pPr>
              <a:lnSpc>
                <a:spcPct val="90000"/>
              </a:lnSpc>
              <a:buClr>
                <a:srgbClr val="0451C1"/>
              </a:buClr>
            </a:pPr>
            <a:r>
              <a:rPr lang="en-US" sz="1800" dirty="0"/>
              <a:t>Every group have one element of the Emotional Intelligence</a:t>
            </a:r>
          </a:p>
          <a:p>
            <a:pPr>
              <a:lnSpc>
                <a:spcPct val="90000"/>
              </a:lnSpc>
              <a:buClr>
                <a:srgbClr val="0451C1"/>
              </a:buClr>
            </a:pPr>
            <a:endParaRPr lang="en-US" dirty="0"/>
          </a:p>
          <a:p>
            <a:pPr>
              <a:lnSpc>
                <a:spcPct val="90000"/>
              </a:lnSpc>
              <a:buClr>
                <a:srgbClr val="0451C1"/>
              </a:buClr>
            </a:pPr>
            <a:r>
              <a:rPr lang="en-US" dirty="0"/>
              <a:t>Create a slideshow to present your elements of reflection</a:t>
            </a:r>
            <a:endParaRPr lang="en-US" sz="1800" dirty="0"/>
          </a:p>
          <a:p>
            <a:pPr>
              <a:lnSpc>
                <a:spcPct val="90000"/>
              </a:lnSpc>
              <a:buClr>
                <a:srgbClr val="0451C1"/>
              </a:buClr>
            </a:pPr>
            <a:endParaRPr lang="en-US" sz="1800" dirty="0"/>
          </a:p>
          <a:p>
            <a:pPr>
              <a:lnSpc>
                <a:spcPct val="90000"/>
              </a:lnSpc>
              <a:buClr>
                <a:srgbClr val="0451C1"/>
              </a:buClr>
            </a:pPr>
            <a:r>
              <a:rPr lang="en-US" sz="1800" dirty="0"/>
              <a:t>Identify 3 strategies you can use to improve your skill</a:t>
            </a:r>
          </a:p>
          <a:p>
            <a:pPr>
              <a:lnSpc>
                <a:spcPct val="90000"/>
              </a:lnSpc>
              <a:buClr>
                <a:srgbClr val="0451C1"/>
              </a:buClr>
            </a:pPr>
            <a:endParaRPr lang="en-US" sz="1800" dirty="0"/>
          </a:p>
          <a:p>
            <a:pPr>
              <a:lnSpc>
                <a:spcPct val="90000"/>
              </a:lnSpc>
              <a:buClr>
                <a:srgbClr val="0451C1"/>
              </a:buClr>
            </a:pPr>
            <a:r>
              <a:rPr lang="en-US" sz="1800" dirty="0"/>
              <a:t>Create one or several situation </a:t>
            </a:r>
            <a:r>
              <a:rPr lang="en-US" dirty="0"/>
              <a:t>example (realistic or not ! Be creative)</a:t>
            </a:r>
          </a:p>
          <a:p>
            <a:pPr>
              <a:lnSpc>
                <a:spcPct val="90000"/>
              </a:lnSpc>
              <a:buClr>
                <a:srgbClr val="0451C1"/>
              </a:buClr>
            </a:pPr>
            <a:endParaRPr lang="en-US" sz="1800" dirty="0"/>
          </a:p>
          <a:p>
            <a:pPr>
              <a:lnSpc>
                <a:spcPct val="90000"/>
              </a:lnSpc>
              <a:buClr>
                <a:srgbClr val="0451C1"/>
              </a:buClr>
            </a:pPr>
            <a:endParaRPr lang="fr-FR" sz="1800" dirty="0"/>
          </a:p>
        </p:txBody>
      </p:sp>
      <p:pic>
        <p:nvPicPr>
          <p:cNvPr id="1026" name="Picture 2" descr="Résultat de recherche d'images pour &quot;cocher&quot;">
            <a:extLst>
              <a:ext uri="{FF2B5EF4-FFF2-40B4-BE49-F238E27FC236}">
                <a16:creationId xmlns:a16="http://schemas.microsoft.com/office/drawing/2014/main" id="{57F4EEE0-8B63-4098-A20E-808323428F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572"/>
          <a:stretch/>
        </p:blipFill>
        <p:spPr bwMode="auto">
          <a:xfrm>
            <a:off x="4619543" y="10"/>
            <a:ext cx="757245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592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86B72A-7E29-45B3-A9D2-1F4D45DB3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857" y="686514"/>
            <a:ext cx="4137059" cy="1280890"/>
          </a:xfrm>
        </p:spPr>
        <p:txBody>
          <a:bodyPr>
            <a:normAutofit/>
          </a:bodyPr>
          <a:lstStyle/>
          <a:p>
            <a:r>
              <a:rPr lang="en-US" sz="3200" b="1" dirty="0"/>
              <a:t>Essential skill in everyday life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156567-6401-49DD-9B16-70654130B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At work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At home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In a leadership situation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In a relationship situation</a:t>
            </a:r>
          </a:p>
          <a:p>
            <a:endParaRPr lang="fr-FR" sz="1600" dirty="0">
              <a:solidFill>
                <a:srgbClr val="000000"/>
              </a:solidFill>
            </a:endParaRPr>
          </a:p>
        </p:txBody>
      </p:sp>
      <p:pic>
        <p:nvPicPr>
          <p:cNvPr id="1028" name="Picture 4" descr="Image associée">
            <a:extLst>
              <a:ext uri="{FF2B5EF4-FFF2-40B4-BE49-F238E27FC236}">
                <a16:creationId xmlns:a16="http://schemas.microsoft.com/office/drawing/2014/main" id="{C77C09D8-8549-49CD-B85E-2921E24E6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967404"/>
            <a:ext cx="5451627" cy="260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30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138">
            <a:extLst>
              <a:ext uri="{FF2B5EF4-FFF2-40B4-BE49-F238E27FC236}">
                <a16:creationId xmlns:a16="http://schemas.microsoft.com/office/drawing/2014/main" id="{F27737A0-D7E0-4415-8E90-FD4F69E76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0" name="Freeform 11">
              <a:extLst>
                <a:ext uri="{FF2B5EF4-FFF2-40B4-BE49-F238E27FC236}">
                  <a16:creationId xmlns:a16="http://schemas.microsoft.com/office/drawing/2014/main" id="{506CE375-B39D-4C51-A858-F4A383311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1" name="Freeform 12">
              <a:extLst>
                <a:ext uri="{FF2B5EF4-FFF2-40B4-BE49-F238E27FC236}">
                  <a16:creationId xmlns:a16="http://schemas.microsoft.com/office/drawing/2014/main" id="{64EA8B46-395C-41F6-BE09-548B10809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2" name="Freeform 13">
              <a:extLst>
                <a:ext uri="{FF2B5EF4-FFF2-40B4-BE49-F238E27FC236}">
                  <a16:creationId xmlns:a16="http://schemas.microsoft.com/office/drawing/2014/main" id="{BC7EDC6D-8B00-48D9-B8FD-9B5285FB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3" name="Freeform 14">
              <a:extLst>
                <a:ext uri="{FF2B5EF4-FFF2-40B4-BE49-F238E27FC236}">
                  <a16:creationId xmlns:a16="http://schemas.microsoft.com/office/drawing/2014/main" id="{DE4BD3C3-5C1B-4305-BFA1-9054820B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4" name="Freeform 15">
              <a:extLst>
                <a:ext uri="{FF2B5EF4-FFF2-40B4-BE49-F238E27FC236}">
                  <a16:creationId xmlns:a16="http://schemas.microsoft.com/office/drawing/2014/main" id="{4635ED79-E821-4CFD-9F97-D6137E5DC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5" name="Freeform 16">
              <a:extLst>
                <a:ext uri="{FF2B5EF4-FFF2-40B4-BE49-F238E27FC236}">
                  <a16:creationId xmlns:a16="http://schemas.microsoft.com/office/drawing/2014/main" id="{92FD5F9A-0D1B-4304-AC95-EA6A4E70E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6" name="Freeform 17">
              <a:extLst>
                <a:ext uri="{FF2B5EF4-FFF2-40B4-BE49-F238E27FC236}">
                  <a16:creationId xmlns:a16="http://schemas.microsoft.com/office/drawing/2014/main" id="{E9BB96F9-6F99-413C-909E-6FCF017C1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7" name="Freeform 18">
              <a:extLst>
                <a:ext uri="{FF2B5EF4-FFF2-40B4-BE49-F238E27FC236}">
                  <a16:creationId xmlns:a16="http://schemas.microsoft.com/office/drawing/2014/main" id="{1CCAEE3F-DFD6-4F56-91DF-94C71526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8" name="Freeform 19">
              <a:extLst>
                <a:ext uri="{FF2B5EF4-FFF2-40B4-BE49-F238E27FC236}">
                  <a16:creationId xmlns:a16="http://schemas.microsoft.com/office/drawing/2014/main" id="{A9965128-6557-433B-B75B-BDF307311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9" name="Freeform 20">
              <a:extLst>
                <a:ext uri="{FF2B5EF4-FFF2-40B4-BE49-F238E27FC236}">
                  <a16:creationId xmlns:a16="http://schemas.microsoft.com/office/drawing/2014/main" id="{6ACA7D22-11B5-4768-B195-51BF6E7C1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0" name="Freeform 21">
              <a:extLst>
                <a:ext uri="{FF2B5EF4-FFF2-40B4-BE49-F238E27FC236}">
                  <a16:creationId xmlns:a16="http://schemas.microsoft.com/office/drawing/2014/main" id="{A10AD997-8BE7-4F95-8B7C-4E59DA1A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1" name="Freeform 22">
              <a:extLst>
                <a:ext uri="{FF2B5EF4-FFF2-40B4-BE49-F238E27FC236}">
                  <a16:creationId xmlns:a16="http://schemas.microsoft.com/office/drawing/2014/main" id="{DE270B5A-1647-4C9C-BA5F-6BC559F869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57D8AB18-1DD7-4D60-B9FA-190B47BB2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154" name="Freeform 27">
              <a:extLst>
                <a:ext uri="{FF2B5EF4-FFF2-40B4-BE49-F238E27FC236}">
                  <a16:creationId xmlns:a16="http://schemas.microsoft.com/office/drawing/2014/main" id="{AE3C8994-22F6-4B7D-B50B-80ECD1E2A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5" name="Freeform 28">
              <a:extLst>
                <a:ext uri="{FF2B5EF4-FFF2-40B4-BE49-F238E27FC236}">
                  <a16:creationId xmlns:a16="http://schemas.microsoft.com/office/drawing/2014/main" id="{DDCDE2FF-5BFC-4807-AB1E-D6928F8F4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6" name="Freeform 29">
              <a:extLst>
                <a:ext uri="{FF2B5EF4-FFF2-40B4-BE49-F238E27FC236}">
                  <a16:creationId xmlns:a16="http://schemas.microsoft.com/office/drawing/2014/main" id="{63EF93F1-6EAF-4409-A623-76533740E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7" name="Freeform 30">
              <a:extLst>
                <a:ext uri="{FF2B5EF4-FFF2-40B4-BE49-F238E27FC236}">
                  <a16:creationId xmlns:a16="http://schemas.microsoft.com/office/drawing/2014/main" id="{ED3B5256-3F5C-4FDE-8A9A-5A124E92B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8" name="Freeform 31">
              <a:extLst>
                <a:ext uri="{FF2B5EF4-FFF2-40B4-BE49-F238E27FC236}">
                  <a16:creationId xmlns:a16="http://schemas.microsoft.com/office/drawing/2014/main" id="{ED5D4282-BFB9-4BFC-A20D-18E1C4EEA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9" name="Freeform 32">
              <a:extLst>
                <a:ext uri="{FF2B5EF4-FFF2-40B4-BE49-F238E27FC236}">
                  <a16:creationId xmlns:a16="http://schemas.microsoft.com/office/drawing/2014/main" id="{3E6394EB-0752-433A-BA70-AF42B45F1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0" name="Freeform 33">
              <a:extLst>
                <a:ext uri="{FF2B5EF4-FFF2-40B4-BE49-F238E27FC236}">
                  <a16:creationId xmlns:a16="http://schemas.microsoft.com/office/drawing/2014/main" id="{DF27BE5F-DA8D-4260-9D0D-69E9CE146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1" name="Freeform 34">
              <a:extLst>
                <a:ext uri="{FF2B5EF4-FFF2-40B4-BE49-F238E27FC236}">
                  <a16:creationId xmlns:a16="http://schemas.microsoft.com/office/drawing/2014/main" id="{9A6E5CBE-AE54-40B7-9A00-E3975FEAC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2" name="Freeform 35">
              <a:extLst>
                <a:ext uri="{FF2B5EF4-FFF2-40B4-BE49-F238E27FC236}">
                  <a16:creationId xmlns:a16="http://schemas.microsoft.com/office/drawing/2014/main" id="{6C307890-5461-4D51-ADA6-A3DA6D35B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3" name="Freeform 36">
              <a:extLst>
                <a:ext uri="{FF2B5EF4-FFF2-40B4-BE49-F238E27FC236}">
                  <a16:creationId xmlns:a16="http://schemas.microsoft.com/office/drawing/2014/main" id="{3F9B7E4B-6412-4B97-AD48-30B1F61F3B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4" name="Freeform 37">
              <a:extLst>
                <a:ext uri="{FF2B5EF4-FFF2-40B4-BE49-F238E27FC236}">
                  <a16:creationId xmlns:a16="http://schemas.microsoft.com/office/drawing/2014/main" id="{D345D359-869B-4305-B7D7-0B5C4FDEC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5" name="Freeform 38">
              <a:extLst>
                <a:ext uri="{FF2B5EF4-FFF2-40B4-BE49-F238E27FC236}">
                  <a16:creationId xmlns:a16="http://schemas.microsoft.com/office/drawing/2014/main" id="{2F688B27-AEB8-45BD-9597-78A97EE0D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67" name="Rectangle 166">
            <a:extLst>
              <a:ext uri="{FF2B5EF4-FFF2-40B4-BE49-F238E27FC236}">
                <a16:creationId xmlns:a16="http://schemas.microsoft.com/office/drawing/2014/main" id="{4EB21FA6-8B6A-4699-8408-91E699800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9" name="Freeform 6">
            <a:extLst>
              <a:ext uri="{FF2B5EF4-FFF2-40B4-BE49-F238E27FC236}">
                <a16:creationId xmlns:a16="http://schemas.microsoft.com/office/drawing/2014/main" id="{BA1AABB7-0FD0-4445-8B8B-7A0C680C5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71" name="Rectangle 170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 descr="Résultat de recherche d'images pour &quot;end of presentation&quot;">
            <a:extLst>
              <a:ext uri="{FF2B5EF4-FFF2-40B4-BE49-F238E27FC236}">
                <a16:creationId xmlns:a16="http://schemas.microsoft.com/office/drawing/2014/main" id="{F3AEC7F9-085F-4C67-A7B7-C92E47C28A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1" r="14942"/>
          <a:stretch/>
        </p:blipFill>
        <p:spPr bwMode="auto">
          <a:xfrm>
            <a:off x="-27204" y="14651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4FB58C1-C2BF-48B2-8060-17FB52801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738" y="368363"/>
            <a:ext cx="8915399" cy="22627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 for your attention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28A6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5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941198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B7BE02-2735-4AB0-9E58-6C76A994B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Motorola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F0BC77B5-8D53-4451-B199-AADBCE64B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509943"/>
              </p:ext>
            </p:extLst>
          </p:nvPr>
        </p:nvGraphicFramePr>
        <p:xfrm>
          <a:off x="2592925" y="1696277"/>
          <a:ext cx="7876290" cy="48105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938145">
                  <a:extLst>
                    <a:ext uri="{9D8B030D-6E8A-4147-A177-3AD203B41FA5}">
                      <a16:colId xmlns:a16="http://schemas.microsoft.com/office/drawing/2014/main" val="348399591"/>
                    </a:ext>
                  </a:extLst>
                </a:gridCol>
                <a:gridCol w="3938145">
                  <a:extLst>
                    <a:ext uri="{9D8B030D-6E8A-4147-A177-3AD203B41FA5}">
                      <a16:colId xmlns:a16="http://schemas.microsoft.com/office/drawing/2014/main" val="3055945776"/>
                    </a:ext>
                  </a:extLst>
                </a:gridCol>
              </a:tblGrid>
              <a:tr h="2405270">
                <a:tc>
                  <a:txBody>
                    <a:bodyPr/>
                    <a:lstStyle/>
                    <a:p>
                      <a:r>
                        <a:rPr lang="fr-FR" dirty="0"/>
                        <a:t>Good:</a:t>
                      </a:r>
                    </a:p>
                    <a:p>
                      <a:r>
                        <a:rPr lang="fr-FR" dirty="0"/>
                        <a:t>Good balance </a:t>
                      </a:r>
                      <a:r>
                        <a:rPr lang="fr-FR" dirty="0" err="1"/>
                        <a:t>between</a:t>
                      </a:r>
                      <a:r>
                        <a:rPr lang="fr-FR" dirty="0"/>
                        <a:t> discussion and </a:t>
                      </a:r>
                      <a:r>
                        <a:rPr lang="fr-FR" dirty="0" err="1"/>
                        <a:t>theory</a:t>
                      </a:r>
                      <a:endParaRPr lang="fr-FR" dirty="0"/>
                    </a:p>
                    <a:p>
                      <a:r>
                        <a:rPr lang="fr-FR" dirty="0"/>
                        <a:t>Good vidéos</a:t>
                      </a:r>
                    </a:p>
                    <a:p>
                      <a:r>
                        <a:rPr lang="fr-FR" dirty="0" err="1"/>
                        <a:t>Fresh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subject</a:t>
                      </a:r>
                      <a:endParaRPr lang="fr-FR" dirty="0"/>
                    </a:p>
                    <a:p>
                      <a:r>
                        <a:rPr lang="fr-FR" dirty="0"/>
                        <a:t>Good </a:t>
                      </a:r>
                      <a:r>
                        <a:rPr lang="fr-FR" dirty="0" err="1"/>
                        <a:t>preparation</a:t>
                      </a:r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Improve:</a:t>
                      </a:r>
                    </a:p>
                    <a:p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659775"/>
                  </a:ext>
                </a:extLst>
              </a:tr>
              <a:tr h="2405270">
                <a:tc>
                  <a:txBody>
                    <a:bodyPr/>
                    <a:lstStyle/>
                    <a:p>
                      <a:r>
                        <a:rPr lang="en-US" b="1" noProof="0" dirty="0"/>
                        <a:t>Learn:</a:t>
                      </a:r>
                    </a:p>
                    <a:p>
                      <a:r>
                        <a:rPr lang="en-US" b="1" noProof="0" dirty="0"/>
                        <a:t>Many diff types of intelligences</a:t>
                      </a:r>
                    </a:p>
                    <a:p>
                      <a:r>
                        <a:rPr lang="en-US" b="1" noProof="0" dirty="0"/>
                        <a:t>Kind of intelligences we can have</a:t>
                      </a:r>
                    </a:p>
                    <a:p>
                      <a:endParaRPr lang="en-US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Action:</a:t>
                      </a:r>
                    </a:p>
                    <a:p>
                      <a:r>
                        <a:rPr lang="fr-FR" b="1" dirty="0"/>
                        <a:t>Use self </a:t>
                      </a:r>
                      <a:r>
                        <a:rPr lang="fr-FR" b="1" dirty="0" err="1"/>
                        <a:t>awareness</a:t>
                      </a:r>
                      <a:r>
                        <a:rPr lang="fr-FR" b="1" dirty="0"/>
                        <a:t> in </a:t>
                      </a:r>
                      <a:r>
                        <a:rPr lang="fr-FR" b="1" dirty="0" err="1"/>
                        <a:t>everyday</a:t>
                      </a:r>
                      <a:r>
                        <a:rPr lang="fr-FR" b="1" dirty="0"/>
                        <a:t> life</a:t>
                      </a:r>
                    </a:p>
                    <a:p>
                      <a:r>
                        <a:rPr lang="fr-FR" b="1" dirty="0" err="1"/>
                        <a:t>Think</a:t>
                      </a:r>
                      <a:r>
                        <a:rPr lang="fr-FR" b="1" dirty="0"/>
                        <a:t> how </a:t>
                      </a:r>
                      <a:r>
                        <a:rPr lang="fr-FR" b="1" dirty="0" err="1"/>
                        <a:t>we</a:t>
                      </a:r>
                      <a:r>
                        <a:rPr lang="fr-FR" b="1" dirty="0"/>
                        <a:t> can affect </a:t>
                      </a:r>
                      <a:r>
                        <a:rPr lang="fr-FR" b="1" dirty="0" err="1"/>
                        <a:t>others</a:t>
                      </a:r>
                      <a:endParaRPr lang="fr-FR" b="1"/>
                    </a:p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991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25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27737A0-D7E0-4415-8E90-FD4F69E76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506CE375-B39D-4C51-A858-F4A383311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64EA8B46-395C-41F6-BE09-548B10809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BC7EDC6D-8B00-48D9-B8FD-9B5285FB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DE4BD3C3-5C1B-4305-BFA1-9054820B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4635ED79-E821-4CFD-9F97-D6137E5DCA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92FD5F9A-0D1B-4304-AC95-EA6A4E70E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7">
              <a:extLst>
                <a:ext uri="{FF2B5EF4-FFF2-40B4-BE49-F238E27FC236}">
                  <a16:creationId xmlns:a16="http://schemas.microsoft.com/office/drawing/2014/main" id="{E9BB96F9-6F99-413C-909E-6FCF017C1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1CCAEE3F-DFD6-4F56-91DF-94C71526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A9965128-6557-433B-B75B-BDF307311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6ACA7D22-11B5-4768-B195-51BF6E7C1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A10AD997-8BE7-4F95-8B7C-4E59DA1A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DE270B5A-1647-4C9C-BA5F-6BC559F869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7D8AB18-1DD7-4D60-B9FA-190B47BB2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AE3C8994-22F6-4B7D-B50B-80ECD1E2AF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DDCDE2FF-5BFC-4807-AB1E-D6928F8F4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63EF93F1-6EAF-4409-A623-76533740E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ED3B5256-3F5C-4FDE-8A9A-5A124E92B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ED5D4282-BFB9-4BFC-A20D-18E1C4EEA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3E6394EB-0752-433A-BA70-AF42B45F17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DF27BE5F-DA8D-4260-9D0D-69E9CE146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9A6E5CBE-AE54-40B7-9A00-E3975FEAC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6C307890-5461-4D51-ADA6-A3DA6D35B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3F9B7E4B-6412-4B97-AD48-30B1F61F3B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D345D359-869B-4305-B7D7-0B5C4FDEC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2F688B27-AEB8-45BD-9597-78A97EE0D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4EB21FA6-8B6A-4699-8408-91E699800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BA1AABB7-0FD0-4445-8B8B-7A0C680C5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54E27926-1B1B-43E1-B66E-BCD3D722D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FCF62FB-9690-4C28-8794-1D59EC65F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BC3C78F-BA87-4D60-B442-02F3E644E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1795849"/>
            <a:ext cx="3778870" cy="31148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rgbClr val="FEFFFF"/>
                </a:solidFill>
                <a:latin typeface="+mj-lt"/>
                <a:ea typeface="+mj-ea"/>
                <a:cs typeface="+mj-cs"/>
              </a:rPr>
              <a:t>Multiple intelligences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2B89EE-59F1-4E2E-85C1-9EBC8051F0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0" r="24178"/>
          <a:stretch/>
        </p:blipFill>
        <p:spPr>
          <a:xfrm>
            <a:off x="4639732" y="10"/>
            <a:ext cx="7552267" cy="6857990"/>
          </a:xfrm>
          <a:prstGeom prst="rect">
            <a:avLst/>
          </a:prstGeom>
        </p:spPr>
      </p:pic>
      <p:sp>
        <p:nvSpPr>
          <p:cNvPr id="44" name="Freeform 5">
            <a:extLst>
              <a:ext uri="{FF2B5EF4-FFF2-40B4-BE49-F238E27FC236}">
                <a16:creationId xmlns:a16="http://schemas.microsoft.com/office/drawing/2014/main" id="{72E9BF2B-2D1E-41E3-ADDD-4CBCC1A6A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96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AD4E0EB-F8D2-4CAD-84D9-E905B636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Discussion : </a:t>
            </a:r>
            <a:br>
              <a:rPr lang="en-US" sz="60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60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What does intelligence mean for you ?</a:t>
            </a:r>
            <a:br>
              <a:rPr lang="en-US" sz="6000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6000" kern="12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7286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36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7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8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9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0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1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2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3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4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5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6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7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150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1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2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3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4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5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6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7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8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9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0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1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63" name="Rectangle 162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5" name="Freeform 6">
            <a:extLst>
              <a:ext uri="{FF2B5EF4-FFF2-40B4-BE49-F238E27FC236}">
                <a16:creationId xmlns:a16="http://schemas.microsoft.com/office/drawing/2014/main" id="{76CB6AE4-A444-41E5-A744-47F048A15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67" name="Rectangle 166">
            <a:extLst>
              <a:ext uri="{FF2B5EF4-FFF2-40B4-BE49-F238E27FC236}">
                <a16:creationId xmlns:a16="http://schemas.microsoft.com/office/drawing/2014/main" id="{25F129D9-8F3D-4302-AB5D-DE987A6B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1F4A57F6-BEF1-4CA6-A0F1-3A01F6AB4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5E47218-B9E5-47A0-8D78-CFD8BF3F1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967417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>
                <a:solidFill>
                  <a:srgbClr val="FEFFFF"/>
                </a:solidFill>
                <a:latin typeface="+mj-lt"/>
                <a:ea typeface="+mj-ea"/>
                <a:cs typeface="+mj-cs"/>
              </a:rPr>
              <a:t>The different types of intelligence</a:t>
            </a:r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3336A73-1C9B-4BAA-A893-AD3C79E66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Résultat de recherche d'images pour &quot;différent king of intelligence&quot;">
            <a:extLst>
              <a:ext uri="{FF2B5EF4-FFF2-40B4-BE49-F238E27FC236}">
                <a16:creationId xmlns:a16="http://schemas.microsoft.com/office/drawing/2014/main" id="{F7A9C62D-4C54-448F-966C-48C0FBF21D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07"/>
          <a:stretch/>
        </p:blipFill>
        <p:spPr bwMode="auto">
          <a:xfrm>
            <a:off x="5537088" y="738271"/>
            <a:ext cx="5752261" cy="541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81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E884E3-8015-4DD2-9C32-169E5BCB1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Video :</a:t>
            </a:r>
            <a:br>
              <a:rPr lang="en-US" sz="2400" u="sng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  <a:hlinkClick r:id="rId2"/>
              </a:rPr>
            </a:br>
            <a:br>
              <a:rPr lang="en-US" sz="2400" u="sng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  <a:hlinkClick r:id="rId2"/>
              </a:rPr>
            </a:br>
            <a:r>
              <a:rPr lang="en-US" sz="2400" u="sng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  <a:hlinkClick r:id="rId2"/>
              </a:rPr>
              <a:t>https://www.youtube.com/watch?v=s2EdujrM0vA</a:t>
            </a:r>
            <a:b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2400" kern="120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03719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993D2FC-8C56-4404-93DD-C84A8CEC5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Discussion</a:t>
            </a:r>
            <a:br>
              <a:rPr lang="en-US" sz="60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60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dirty="0"/>
              <a:t>How improve your skills ? Considering behavior and changes ? </a:t>
            </a:r>
            <a:endParaRPr lang="en-US" sz="6000" b="1" kern="12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82862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BC8BB1B-A64C-4F99-9EB2-E47E9F9BB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681" y="2510250"/>
            <a:ext cx="2881779" cy="3029344"/>
          </a:xfrm>
        </p:spPr>
        <p:txBody>
          <a:bodyPr>
            <a:normAutofit/>
          </a:bodyPr>
          <a:lstStyle/>
          <a:p>
            <a:r>
              <a:rPr lang="en-US" sz="3000">
                <a:solidFill>
                  <a:schemeClr val="bg1"/>
                </a:solidFill>
              </a:rPr>
              <a:t>Definition of the emotional intelligence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E688FECC-1E5C-4411-A32E-A522849D67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411070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5583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E18BD16-87A4-49A2-8F96-978907DB6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Video : </a:t>
            </a:r>
            <a:b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2400" u="sng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  <a:hlinkClick r:id="rId2"/>
              </a:rPr>
              <a:t>https://www.youtube.com/watch?v=n6MRsGwyMuQ</a:t>
            </a:r>
            <a: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 </a:t>
            </a:r>
            <a:br>
              <a:rPr lang="en-US" sz="2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sz="2400" kern="120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3885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2EA518E-6C90-4FB8-9D88-C59B749893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6E8170F-3A56-403E-9138-13DDD8410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873" y="782782"/>
            <a:ext cx="9008254" cy="341047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67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Discussion</a:t>
            </a:r>
            <a:br>
              <a:rPr lang="en-US" sz="6000" b="1" kern="12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en-US" sz="6000" b="1" dirty="0"/>
            </a:br>
            <a:r>
              <a:rPr lang="en-US" sz="3100" dirty="0"/>
              <a:t>Do you know this concept ? How do you use it?</a:t>
            </a:r>
            <a:br>
              <a:rPr lang="en-US" sz="7300" b="1" dirty="0"/>
            </a:br>
            <a:endParaRPr lang="en-US" sz="6000" b="1" kern="12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1AFC3C9-5F6F-4B0C-B9BC-4538C1E6F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BA844245-4805-4DD5-AF47-842A0B27F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648266818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184</Words>
  <Application>Microsoft Office PowerPoint</Application>
  <PresentationFormat>Grand écran</PresentationFormat>
  <Paragraphs>56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Brin</vt:lpstr>
      <vt:lpstr>Emotional Intelligence</vt:lpstr>
      <vt:lpstr>Multiple intelligences</vt:lpstr>
      <vt:lpstr>Discussion :   What does intelligence mean for you ? </vt:lpstr>
      <vt:lpstr>The different types of intelligence</vt:lpstr>
      <vt:lpstr>Video :  https://www.youtube.com/watch?v=s2EdujrM0vA </vt:lpstr>
      <vt:lpstr>Discussion  How improve your skills ? Considering behavior and changes ? </vt:lpstr>
      <vt:lpstr>Definition of the emotional intelligence</vt:lpstr>
      <vt:lpstr>Video :   https://www.youtube.com/watch?v=n6MRsGwyMuQ  </vt:lpstr>
      <vt:lpstr>Discussion  Do you know this concept ? How do you use it? </vt:lpstr>
      <vt:lpstr>Elements of Emotional Intelligence</vt:lpstr>
      <vt:lpstr>Video :   https://www.youtube.com/watch?v=Y7m9eNoB3NU </vt:lpstr>
      <vt:lpstr>Break 15 minutes</vt:lpstr>
      <vt:lpstr>KAHOOT TIME  Take your phones !</vt:lpstr>
      <vt:lpstr>Emotional Intelligence skills </vt:lpstr>
      <vt:lpstr>Group play </vt:lpstr>
      <vt:lpstr>Essential skill in everyday life </vt:lpstr>
      <vt:lpstr>Thank you for your attention</vt:lpstr>
      <vt:lpstr>Motorola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Intelligence</dc:title>
  <dc:creator>Zohair Taka</dc:creator>
  <cp:lastModifiedBy>Zohair Taka</cp:lastModifiedBy>
  <cp:revision>2</cp:revision>
  <dcterms:created xsi:type="dcterms:W3CDTF">2019-10-23T14:21:15Z</dcterms:created>
  <dcterms:modified xsi:type="dcterms:W3CDTF">2019-10-24T08:48:51Z</dcterms:modified>
</cp:coreProperties>
</file>